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0693400" cy="7561263"/>
  <p:notesSz cx="9982200" cy="6794500"/>
  <p:defaultTextStyle>
    <a:defPPr>
      <a:defRPr lang="tr-T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291" autoAdjust="0"/>
  </p:normalViewPr>
  <p:slideViewPr>
    <p:cSldViewPr>
      <p:cViewPr>
        <p:scale>
          <a:sx n="104" d="100"/>
          <a:sy n="104" d="100"/>
        </p:scale>
        <p:origin x="2400" y="248"/>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802005" y="2348893"/>
            <a:ext cx="9089390" cy="1620771"/>
          </a:xfrm>
        </p:spPr>
        <p:txBody>
          <a:bodyPr/>
          <a:lstStyle/>
          <a:p>
            <a:r>
              <a:rPr lang="tr-TR"/>
              <a:t>Asıl başlık stili için tıklatın</a:t>
            </a:r>
          </a:p>
        </p:txBody>
      </p:sp>
      <p:sp>
        <p:nvSpPr>
          <p:cNvPr id="3" name="Alt Başlık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BCA6535-93EB-4FD4-A079-C3C40FD87618}" type="datetimeFigureOut">
              <a:rPr lang="tr-TR" smtClean="0"/>
              <a:pPr/>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290692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BCA6535-93EB-4FD4-A079-C3C40FD87618}" type="datetimeFigureOut">
              <a:rPr lang="tr-TR" smtClean="0"/>
              <a:pPr/>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256413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067112" y="334306"/>
            <a:ext cx="2812588" cy="71131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5639" y="334306"/>
            <a:ext cx="8263250" cy="71131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BCA6535-93EB-4FD4-A079-C3C40FD87618}" type="datetimeFigureOut">
              <a:rPr lang="tr-TR" smtClean="0"/>
              <a:pPr/>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378182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BCA6535-93EB-4FD4-A079-C3C40FD87618}" type="datetimeFigureOut">
              <a:rPr lang="tr-TR" smtClean="0"/>
              <a:pPr/>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93825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44705" y="4858812"/>
            <a:ext cx="9089390" cy="1501751"/>
          </a:xfrm>
        </p:spPr>
        <p:txBody>
          <a:bodyPr anchor="t"/>
          <a:lstStyle>
            <a:lvl1pPr algn="l">
              <a:defRPr sz="4600" b="1" cap="all"/>
            </a:lvl1pPr>
          </a:lstStyle>
          <a:p>
            <a:r>
              <a:rPr lang="tr-TR"/>
              <a:t>Asıl başlık stili için tıklatın</a:t>
            </a:r>
          </a:p>
        </p:txBody>
      </p:sp>
      <p:sp>
        <p:nvSpPr>
          <p:cNvPr id="3" name="Metin Yer Tutucusu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BCA6535-93EB-4FD4-A079-C3C40FD87618}" type="datetimeFigureOut">
              <a:rPr lang="tr-TR" smtClean="0"/>
              <a:pPr/>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257804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BCA6535-93EB-4FD4-A079-C3C40FD87618}" type="datetimeFigureOut">
              <a:rPr lang="tr-TR" smtClean="0"/>
              <a:pPr/>
              <a:t>3.07.2025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19698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4670" y="302801"/>
            <a:ext cx="9624060" cy="1260211"/>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tr-TR"/>
              <a:t>Asıl metin stillerini düzenlemek için tıklatın</a:t>
            </a:r>
          </a:p>
        </p:txBody>
      </p:sp>
      <p:sp>
        <p:nvSpPr>
          <p:cNvPr id="4" name="İçerik Yer Tutucusu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tr-TR"/>
              <a:t>Asıl metin stillerini düzenlemek için tıklatın</a:t>
            </a:r>
          </a:p>
        </p:txBody>
      </p:sp>
      <p:sp>
        <p:nvSpPr>
          <p:cNvPr id="6" name="İçerik Yer Tutucusu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BCA6535-93EB-4FD4-A079-C3C40FD87618}" type="datetimeFigureOut">
              <a:rPr lang="tr-TR" smtClean="0"/>
              <a:pPr/>
              <a:t>3.07.2025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6199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BCA6535-93EB-4FD4-A079-C3C40FD87618}" type="datetimeFigureOut">
              <a:rPr lang="tr-TR" smtClean="0"/>
              <a:pPr/>
              <a:t>3.07.2025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186154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BCA6535-93EB-4FD4-A079-C3C40FD87618}" type="datetimeFigureOut">
              <a:rPr lang="tr-TR" smtClean="0"/>
              <a:pPr/>
              <a:t>3.07.2025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157520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4671" y="301050"/>
            <a:ext cx="3518055" cy="1281214"/>
          </a:xfrm>
        </p:spPr>
        <p:txBody>
          <a:bodyPr anchor="b"/>
          <a:lstStyle>
            <a:lvl1pPr algn="l">
              <a:defRPr sz="2300" b="1"/>
            </a:lvl1pPr>
          </a:lstStyle>
          <a:p>
            <a:r>
              <a:rPr lang="tr-TR"/>
              <a:t>Asıl başlık stili için tıklatın</a:t>
            </a:r>
          </a:p>
        </p:txBody>
      </p:sp>
      <p:sp>
        <p:nvSpPr>
          <p:cNvPr id="3" name="İçerik Yer Tutucusu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BCA6535-93EB-4FD4-A079-C3C40FD87618}" type="datetimeFigureOut">
              <a:rPr lang="tr-TR" smtClean="0"/>
              <a:pPr/>
              <a:t>3.07.2025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169178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095981" y="5292884"/>
            <a:ext cx="6416040" cy="624855"/>
          </a:xfrm>
        </p:spPr>
        <p:txBody>
          <a:bodyPr anchor="b"/>
          <a:lstStyle>
            <a:lvl1pPr algn="l">
              <a:defRPr sz="2300" b="1"/>
            </a:lvl1pPr>
          </a:lstStyle>
          <a:p>
            <a:r>
              <a:rPr lang="tr-TR"/>
              <a:t>Asıl başlık stili için tıklatın</a:t>
            </a:r>
          </a:p>
        </p:txBody>
      </p:sp>
      <p:sp>
        <p:nvSpPr>
          <p:cNvPr id="3" name="Resim Yer Tutucusu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tr-TR"/>
          </a:p>
        </p:txBody>
      </p:sp>
      <p:sp>
        <p:nvSpPr>
          <p:cNvPr id="4" name="Metin Yer Tutucusu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BCA6535-93EB-4FD4-A079-C3C40FD87618}" type="datetimeFigureOut">
              <a:rPr lang="tr-TR" smtClean="0"/>
              <a:pPr/>
              <a:t>3.07.2025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CE8293-0D0D-44D8-92F1-9284D6E32794}" type="slidenum">
              <a:rPr lang="tr-TR" smtClean="0"/>
              <a:pPr/>
              <a:t>‹#›</a:t>
            </a:fld>
            <a:endParaRPr lang="tr-TR"/>
          </a:p>
        </p:txBody>
      </p:sp>
    </p:spTree>
    <p:extLst>
      <p:ext uri="{BB962C8B-B14F-4D97-AF65-F5344CB8AC3E}">
        <p14:creationId xmlns:p14="http://schemas.microsoft.com/office/powerpoint/2010/main" val="169664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tr-TR"/>
              <a:t>Asıl başlık stili için tıklatın</a:t>
            </a:r>
          </a:p>
        </p:txBody>
      </p:sp>
      <p:sp>
        <p:nvSpPr>
          <p:cNvPr id="3" name="Metin Yer Tutucusu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BBCA6535-93EB-4FD4-A079-C3C40FD87618}" type="datetimeFigureOut">
              <a:rPr lang="tr-TR" smtClean="0"/>
              <a:pPr/>
              <a:t>3.07.2025</a:t>
            </a:fld>
            <a:endParaRPr lang="tr-TR"/>
          </a:p>
        </p:txBody>
      </p:sp>
      <p:sp>
        <p:nvSpPr>
          <p:cNvPr id="5" name="Altbilgi Yer Tutucusu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A5CE8293-0D0D-44D8-92F1-9284D6E32794}" type="slidenum">
              <a:rPr lang="tr-TR" smtClean="0"/>
              <a:pPr/>
              <a:t>‹#›</a:t>
            </a:fld>
            <a:endParaRPr lang="tr-TR"/>
          </a:p>
        </p:txBody>
      </p:sp>
    </p:spTree>
    <p:extLst>
      <p:ext uri="{BB962C8B-B14F-4D97-AF65-F5344CB8AC3E}">
        <p14:creationId xmlns:p14="http://schemas.microsoft.com/office/powerpoint/2010/main" val="355132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A7ED12CE-15F8-1F0A-59CC-0E4BB7663581}"/>
              </a:ext>
            </a:extLst>
          </p:cNvPr>
          <p:cNvSpPr/>
          <p:nvPr/>
        </p:nvSpPr>
        <p:spPr>
          <a:xfrm>
            <a:off x="6066780" y="4644727"/>
            <a:ext cx="4032448" cy="864096"/>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bg1"/>
                </a:solidFill>
                <a:latin typeface="Times New Roman" pitchFamily="18" charset="0"/>
                <a:cs typeface="Times New Roman" pitchFamily="18" charset="0"/>
              </a:rPr>
              <a:t>BÖLÜMLERİMİZİ TERCİH EDEN TÜM ÖĞRENCİLERİMİZE </a:t>
            </a:r>
            <a:endParaRPr lang="tr-TR" sz="1600" dirty="0">
              <a:solidFill>
                <a:schemeClr val="bg1"/>
              </a:solidFill>
              <a:latin typeface="Times New Roman" pitchFamily="18" charset="0"/>
              <a:cs typeface="Times New Roman" pitchFamily="18" charset="0"/>
            </a:endParaRPr>
          </a:p>
          <a:p>
            <a:pPr algn="ctr"/>
            <a:r>
              <a:rPr lang="tr-TR" sz="1600" b="1" dirty="0">
                <a:solidFill>
                  <a:schemeClr val="bg1"/>
                </a:solidFill>
                <a:latin typeface="Times New Roman" pitchFamily="18" charset="0"/>
                <a:cs typeface="Times New Roman" pitchFamily="18" charset="0"/>
              </a:rPr>
              <a:t>%100 %50 BURS İMKÂNI</a:t>
            </a:r>
            <a:endParaRPr lang="tr-TR" sz="1600" dirty="0">
              <a:solidFill>
                <a:schemeClr val="bg1"/>
              </a:solidFill>
              <a:latin typeface="Times New Roman" pitchFamily="18" charset="0"/>
              <a:cs typeface="Times New Roman" pitchFamily="18" charset="0"/>
            </a:endParaRPr>
          </a:p>
        </p:txBody>
      </p:sp>
      <p:pic>
        <p:nvPicPr>
          <p:cNvPr id="4" name="Resim 3"/>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570836" y="180231"/>
            <a:ext cx="2952328" cy="1296144"/>
          </a:xfrm>
          <a:prstGeom prst="rect">
            <a:avLst/>
          </a:prstGeom>
        </p:spPr>
      </p:pic>
      <p:sp>
        <p:nvSpPr>
          <p:cNvPr id="5" name="Metin kutusu 4"/>
          <p:cNvSpPr txBox="1"/>
          <p:nvPr/>
        </p:nvSpPr>
        <p:spPr>
          <a:xfrm>
            <a:off x="5778748" y="1548384"/>
            <a:ext cx="4536504" cy="1200329"/>
          </a:xfrm>
          <a:prstGeom prst="rect">
            <a:avLst/>
          </a:prstGeom>
          <a:noFill/>
        </p:spPr>
        <p:txBody>
          <a:bodyPr wrap="square" rtlCol="0">
            <a:spAutoFit/>
          </a:bodyPr>
          <a:lstStyle/>
          <a:p>
            <a:pPr algn="ctr"/>
            <a:r>
              <a:rPr lang="tr-TR" sz="1800" b="1" i="1" dirty="0">
                <a:solidFill>
                  <a:srgbClr val="FF0000"/>
                </a:solidFill>
              </a:rPr>
              <a:t>İNGİLİZCE MÜTERCİM VE TERCÜMANLIK BÖLÜMÜ</a:t>
            </a:r>
          </a:p>
          <a:p>
            <a:pPr algn="ctr"/>
            <a:r>
              <a:rPr lang="tr-TR" sz="1800" b="1" i="1" dirty="0">
                <a:solidFill>
                  <a:srgbClr val="FF0000"/>
                </a:solidFill>
              </a:rPr>
              <a:t>&amp;</a:t>
            </a:r>
          </a:p>
          <a:p>
            <a:pPr algn="ctr"/>
            <a:r>
              <a:rPr lang="tr-TR" sz="1800" b="1" i="1" dirty="0">
                <a:solidFill>
                  <a:srgbClr val="FF0000"/>
                </a:solidFill>
              </a:rPr>
              <a:t>İNGİLİZ DİLİ VE EDEBİYATI BÖLÜMÜ</a:t>
            </a:r>
          </a:p>
        </p:txBody>
      </p:sp>
      <p:sp>
        <p:nvSpPr>
          <p:cNvPr id="6" name="Metin kutusu 5">
            <a:extLst>
              <a:ext uri="{FF2B5EF4-FFF2-40B4-BE49-F238E27FC236}">
                <a16:creationId xmlns:a16="http://schemas.microsoft.com/office/drawing/2014/main" id="{C4D77660-0C10-46F8-B87D-8811590A5FA5}"/>
              </a:ext>
            </a:extLst>
          </p:cNvPr>
          <p:cNvSpPr txBox="1"/>
          <p:nvPr/>
        </p:nvSpPr>
        <p:spPr>
          <a:xfrm>
            <a:off x="5994772" y="5622945"/>
            <a:ext cx="4176464" cy="1569660"/>
          </a:xfrm>
          <a:prstGeom prst="rect">
            <a:avLst/>
          </a:prstGeom>
          <a:noFill/>
        </p:spPr>
        <p:txBody>
          <a:bodyPr wrap="square" rtlCol="0">
            <a:spAutoFit/>
          </a:bodyPr>
          <a:lstStyle/>
          <a:p>
            <a:pPr algn="just"/>
            <a:r>
              <a:rPr lang="tr-TR" sz="1600" dirty="0"/>
              <a:t>İngiliz Dili ve Edebiyatı ve İngilizce Mütercim ve Tercümanlık Bölümlerimiz, Uluslararası Yüksek Öğretim Standartları (Bologna Süreci) ve Türkiye Yükseköğretim Yeterlilikler Çerçevesi (TYYÇ) ile uyumlu olarak Lisans, Yüksek Lisans ve Doktora düzeylerinde nitelikli programlar sunmaktadır.</a:t>
            </a:r>
          </a:p>
        </p:txBody>
      </p:sp>
      <p:pic>
        <p:nvPicPr>
          <p:cNvPr id="8" name="Resim 7" descr="giyim, kişi, şahıs, insan yüzü, gülümsemek, gülüş içeren bir resim&#10;&#10;Açıklama otomatik olarak oluşturuldu">
            <a:extLst>
              <a:ext uri="{FF2B5EF4-FFF2-40B4-BE49-F238E27FC236}">
                <a16:creationId xmlns:a16="http://schemas.microsoft.com/office/drawing/2014/main" id="{0AFE2615-D026-90F2-C219-E310DEE4A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538" y="2185277"/>
            <a:ext cx="2768116" cy="1663949"/>
          </a:xfrm>
          <a:prstGeom prst="rect">
            <a:avLst/>
          </a:prstGeom>
          <a:ln>
            <a:noFill/>
          </a:ln>
          <a:effectLst>
            <a:outerShdw blurRad="292100" dist="139700" dir="2700000" algn="tl" rotWithShape="0">
              <a:srgbClr val="333333">
                <a:alpha val="65000"/>
              </a:srgbClr>
            </a:outerShdw>
          </a:effectLst>
        </p:spPr>
      </p:pic>
      <p:pic>
        <p:nvPicPr>
          <p:cNvPr id="10" name="Resim 9" descr="iç mekan, ayna, mülk, iç mekan tasarımı içeren bir resim&#10;&#10;Açıklama otomatik olarak oluşturuldu">
            <a:extLst>
              <a:ext uri="{FF2B5EF4-FFF2-40B4-BE49-F238E27FC236}">
                <a16:creationId xmlns:a16="http://schemas.microsoft.com/office/drawing/2014/main" id="{5F361E17-9204-BB73-9844-7C8521D8E0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140" y="4012875"/>
            <a:ext cx="2736304" cy="1539170"/>
          </a:xfrm>
          <a:prstGeom prst="rect">
            <a:avLst/>
          </a:prstGeom>
          <a:ln>
            <a:noFill/>
          </a:ln>
          <a:effectLst>
            <a:outerShdw blurRad="292100" dist="139700" dir="2700000" algn="tl" rotWithShape="0">
              <a:srgbClr val="333333">
                <a:alpha val="65000"/>
              </a:srgbClr>
            </a:outerShdw>
          </a:effectLst>
        </p:spPr>
      </p:pic>
      <p:pic>
        <p:nvPicPr>
          <p:cNvPr id="13" name="Resim 12" descr="kişi, şahıs, giyim, bina, dış mekan içeren bir resim&#10;&#10;Açıklama otomatik olarak oluşturuldu">
            <a:extLst>
              <a:ext uri="{FF2B5EF4-FFF2-40B4-BE49-F238E27FC236}">
                <a16:creationId xmlns:a16="http://schemas.microsoft.com/office/drawing/2014/main" id="{6EFC56B4-9418-7EF4-553F-498CC6B0D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6971" y="2748713"/>
            <a:ext cx="3172065" cy="1784287"/>
          </a:xfrm>
          <a:prstGeom prst="rect">
            <a:avLst/>
          </a:prstGeom>
          <a:ln>
            <a:noFill/>
          </a:ln>
          <a:effectLst>
            <a:outerShdw blurRad="292100" dist="139700" dir="2700000" algn="tl" rotWithShape="0">
              <a:srgbClr val="333333">
                <a:alpha val="65000"/>
              </a:srgbClr>
            </a:outerShdw>
          </a:effectLst>
        </p:spPr>
      </p:pic>
      <p:pic>
        <p:nvPicPr>
          <p:cNvPr id="16" name="Resim 15" descr="insan yüzü, giyim, kişi, şahıs, metin içeren bir resim&#10;&#10;Açıklama otomatik olarak oluşturuldu">
            <a:extLst>
              <a:ext uri="{FF2B5EF4-FFF2-40B4-BE49-F238E27FC236}">
                <a16:creationId xmlns:a16="http://schemas.microsoft.com/office/drawing/2014/main" id="{75BF8503-6BB2-0CCB-BD10-5A5A89E967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2324" y="5641548"/>
            <a:ext cx="2958131" cy="1663948"/>
          </a:xfrm>
          <a:prstGeom prst="rect">
            <a:avLst/>
          </a:prstGeom>
          <a:ln>
            <a:noFill/>
          </a:ln>
          <a:effectLst>
            <a:outerShdw blurRad="292100" dist="139700" dir="2700000" algn="tl" rotWithShape="0">
              <a:srgbClr val="333333">
                <a:alpha val="65000"/>
              </a:srgbClr>
            </a:outerShdw>
          </a:effectLst>
        </p:spPr>
      </p:pic>
      <p:pic>
        <p:nvPicPr>
          <p:cNvPr id="9" name="Resim 8" descr="iç mekan, giyim, duvar, kişi, şahıs içeren bir resim&#10;&#10;Yapay zeka tarafından oluşturulmuş içerik yanlış olabilir.">
            <a:extLst>
              <a:ext uri="{FF2B5EF4-FFF2-40B4-BE49-F238E27FC236}">
                <a16:creationId xmlns:a16="http://schemas.microsoft.com/office/drawing/2014/main" id="{282F7A41-0DEF-ACD5-0167-13679E47A7BC}"/>
              </a:ext>
            </a:extLst>
          </p:cNvPr>
          <p:cNvPicPr>
            <a:picLocks noChangeAspect="1"/>
          </p:cNvPicPr>
          <p:nvPr/>
        </p:nvPicPr>
        <p:blipFill>
          <a:blip r:embed="rId8" cstate="print">
            <a:extLst>
              <a:ext uri="{28A0092B-C50C-407E-A947-70E740481C1C}">
                <a14:useLocalDpi xmlns:a14="http://schemas.microsoft.com/office/drawing/2010/main" val="0"/>
              </a:ext>
            </a:extLst>
          </a:blip>
          <a:srcRect l="6489" t="19150" r="1791" b="4756"/>
          <a:stretch>
            <a:fillRect/>
          </a:stretch>
        </p:blipFill>
        <p:spPr>
          <a:xfrm>
            <a:off x="306140" y="184617"/>
            <a:ext cx="2952328" cy="1837011"/>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3" name="Resim 2" descr="kalıp, desen, düzen, kare, piksel, tasarım içeren bir resim&#10;&#10;Yapay zeka tarafından oluşturulan içerik yanlış olabilir.">
            <a:extLst>
              <a:ext uri="{FF2B5EF4-FFF2-40B4-BE49-F238E27FC236}">
                <a16:creationId xmlns:a16="http://schemas.microsoft.com/office/drawing/2014/main" id="{256019FE-213B-240B-FE37-34FE81C304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9769" y="362329"/>
            <a:ext cx="1481585" cy="1481585"/>
          </a:xfrm>
          <a:prstGeom prst="rect">
            <a:avLst/>
          </a:prstGeom>
        </p:spPr>
      </p:pic>
      <p:pic>
        <p:nvPicPr>
          <p:cNvPr id="12" name="Resim 11" descr="kalıp, desen, düzen, kare, piksel, tasarım içeren bir resim&#10;&#10;Yapay zeka tarafından oluşturulan içerik yanlış olabilir.">
            <a:extLst>
              <a:ext uri="{FF2B5EF4-FFF2-40B4-BE49-F238E27FC236}">
                <a16:creationId xmlns:a16="http://schemas.microsoft.com/office/drawing/2014/main" id="{E21F734F-0D19-9AA6-AC52-D3C74BE94E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4582" y="5724847"/>
            <a:ext cx="1390283" cy="1390283"/>
          </a:xfrm>
          <a:prstGeom prst="rect">
            <a:avLst/>
          </a:prstGeom>
        </p:spPr>
      </p:pic>
      <p:pic>
        <p:nvPicPr>
          <p:cNvPr id="1026" name="Picture 2">
            <a:extLst>
              <a:ext uri="{FF2B5EF4-FFF2-40B4-BE49-F238E27FC236}">
                <a16:creationId xmlns:a16="http://schemas.microsoft.com/office/drawing/2014/main" id="{36FF7876-ABF8-7225-722B-C429AF3E5D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792" y="2225257"/>
            <a:ext cx="1185232" cy="1679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Resim 13">
            <a:extLst>
              <a:ext uri="{FF2B5EF4-FFF2-40B4-BE49-F238E27FC236}">
                <a16:creationId xmlns:a16="http://schemas.microsoft.com/office/drawing/2014/main" id="{1BA11F10-9D6A-F255-E3CB-8C4B067E3BA9}"/>
              </a:ext>
            </a:extLst>
          </p:cNvPr>
          <p:cNvPicPr>
            <a:picLocks noChangeAspect="1"/>
          </p:cNvPicPr>
          <p:nvPr/>
        </p:nvPicPr>
        <p:blipFill>
          <a:blip r:embed="rId12"/>
          <a:stretch>
            <a:fillRect/>
          </a:stretch>
        </p:blipFill>
        <p:spPr>
          <a:xfrm>
            <a:off x="3566811" y="3989696"/>
            <a:ext cx="1137567" cy="1519127"/>
          </a:xfrm>
          <a:prstGeom prst="rect">
            <a:avLst/>
          </a:prstGeom>
          <a:ln>
            <a:noFill/>
          </a:ln>
          <a:effectLst>
            <a:outerShdw blurRad="292100" dist="139700" dir="2700000" algn="tl" rotWithShape="0">
              <a:srgbClr val="333333">
                <a:alpha val="65000"/>
              </a:srgbClr>
            </a:outerShdw>
          </a:effectLst>
        </p:spPr>
      </p:pic>
      <p:sp>
        <p:nvSpPr>
          <p:cNvPr id="2" name="Metin kutusu 1">
            <a:extLst>
              <a:ext uri="{FF2B5EF4-FFF2-40B4-BE49-F238E27FC236}">
                <a16:creationId xmlns:a16="http://schemas.microsoft.com/office/drawing/2014/main" id="{8C02E998-485B-0A54-543C-F6EDD4F7BC85}"/>
              </a:ext>
            </a:extLst>
          </p:cNvPr>
          <p:cNvSpPr txBox="1"/>
          <p:nvPr/>
        </p:nvSpPr>
        <p:spPr>
          <a:xfrm>
            <a:off x="3530596" y="1768052"/>
            <a:ext cx="1396536" cy="253916"/>
          </a:xfrm>
          <a:prstGeom prst="rect">
            <a:avLst/>
          </a:prstGeom>
          <a:noFill/>
        </p:spPr>
        <p:txBody>
          <a:bodyPr wrap="none" rtlCol="0">
            <a:spAutoFit/>
          </a:bodyPr>
          <a:lstStyle/>
          <a:p>
            <a:r>
              <a:rPr lang="tr-TR" sz="1050" dirty="0"/>
              <a:t>İngiliz Dili ve Edebiyatı</a:t>
            </a:r>
          </a:p>
        </p:txBody>
      </p:sp>
      <p:sp>
        <p:nvSpPr>
          <p:cNvPr id="11" name="Metin kutusu 10">
            <a:extLst>
              <a:ext uri="{FF2B5EF4-FFF2-40B4-BE49-F238E27FC236}">
                <a16:creationId xmlns:a16="http://schemas.microsoft.com/office/drawing/2014/main" id="{005AC0FC-AC5A-5447-5212-84F922E232E8}"/>
              </a:ext>
            </a:extLst>
          </p:cNvPr>
          <p:cNvSpPr txBox="1"/>
          <p:nvPr/>
        </p:nvSpPr>
        <p:spPr>
          <a:xfrm>
            <a:off x="450156" y="7020991"/>
            <a:ext cx="1370109" cy="415498"/>
          </a:xfrm>
          <a:prstGeom prst="rect">
            <a:avLst/>
          </a:prstGeom>
          <a:noFill/>
        </p:spPr>
        <p:txBody>
          <a:bodyPr wrap="square" rtlCol="0">
            <a:spAutoFit/>
          </a:bodyPr>
          <a:lstStyle/>
          <a:p>
            <a:r>
              <a:rPr lang="tr-TR" sz="1050" dirty="0"/>
              <a:t>İngilizce Mütercim </a:t>
            </a:r>
          </a:p>
          <a:p>
            <a:r>
              <a:rPr lang="tr-TR" sz="1050" dirty="0"/>
              <a:t>ve Tercümanlık</a:t>
            </a:r>
          </a:p>
        </p:txBody>
      </p:sp>
    </p:spTree>
    <p:extLst>
      <p:ext uri="{BB962C8B-B14F-4D97-AF65-F5344CB8AC3E}">
        <p14:creationId xmlns:p14="http://schemas.microsoft.com/office/powerpoint/2010/main" val="281754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7EFA4A0-8711-44C2-AA27-41313590B1C5}"/>
              </a:ext>
            </a:extLst>
          </p:cNvPr>
          <p:cNvSpPr txBox="1"/>
          <p:nvPr/>
        </p:nvSpPr>
        <p:spPr>
          <a:xfrm>
            <a:off x="450156" y="182048"/>
            <a:ext cx="4536504" cy="338554"/>
          </a:xfrm>
          <a:prstGeom prst="rect">
            <a:avLst/>
          </a:prstGeom>
          <a:noFill/>
        </p:spPr>
        <p:txBody>
          <a:bodyPr wrap="square" rtlCol="0">
            <a:spAutoFit/>
          </a:bodyPr>
          <a:lstStyle/>
          <a:p>
            <a:r>
              <a:rPr lang="tr-TR" sz="1600" b="1" dirty="0"/>
              <a:t>Neden Tercih Edilmeli?</a:t>
            </a:r>
          </a:p>
        </p:txBody>
      </p:sp>
      <p:sp>
        <p:nvSpPr>
          <p:cNvPr id="3" name="Metin kutusu 2">
            <a:extLst>
              <a:ext uri="{FF2B5EF4-FFF2-40B4-BE49-F238E27FC236}">
                <a16:creationId xmlns:a16="http://schemas.microsoft.com/office/drawing/2014/main" id="{905690B1-58C4-4AC8-9F87-53680F030528}"/>
              </a:ext>
            </a:extLst>
          </p:cNvPr>
          <p:cNvSpPr txBox="1"/>
          <p:nvPr/>
        </p:nvSpPr>
        <p:spPr>
          <a:xfrm>
            <a:off x="354128" y="502518"/>
            <a:ext cx="4632532" cy="4601260"/>
          </a:xfrm>
          <a:prstGeom prst="rect">
            <a:avLst/>
          </a:prstGeom>
          <a:noFill/>
        </p:spPr>
        <p:txBody>
          <a:bodyPr wrap="square" rtlCol="0">
            <a:spAutoFit/>
          </a:bodyPr>
          <a:lstStyle/>
          <a:p>
            <a:pPr marL="285750" indent="-285750">
              <a:buFont typeface="Wingdings" panose="05000000000000000000" pitchFamily="2" charset="2"/>
              <a:buChar char="ü"/>
            </a:pPr>
            <a:r>
              <a:rPr lang="tr-TR" sz="1600" dirty="0"/>
              <a:t>Küreselleşen dünyada öğrenci ihtiyaçlarına duyarlı akademik ortam</a:t>
            </a:r>
          </a:p>
          <a:p>
            <a:pPr marL="285750" lvl="0" indent="-285750">
              <a:spcBef>
                <a:spcPts val="600"/>
              </a:spcBef>
              <a:spcAft>
                <a:spcPts val="600"/>
              </a:spcAft>
              <a:buFont typeface="Wingdings" panose="05000000000000000000" pitchFamily="2" charset="2"/>
              <a:buChar char="ü"/>
            </a:pPr>
            <a:r>
              <a:rPr lang="tr-TR" sz="1600" dirty="0"/>
              <a:t>Alanlarında uzman, Türk ve yabancı deneyimli öğretim üyesi kadrosu</a:t>
            </a:r>
          </a:p>
          <a:p>
            <a:pPr marL="285750" lvl="0" indent="-285750">
              <a:spcBef>
                <a:spcPts val="600"/>
              </a:spcBef>
              <a:spcAft>
                <a:spcPts val="600"/>
              </a:spcAft>
              <a:buFont typeface="Wingdings" panose="05000000000000000000" pitchFamily="2" charset="2"/>
              <a:buChar char="ü"/>
            </a:pPr>
            <a:r>
              <a:rPr lang="tr-TR" sz="1600" dirty="0"/>
              <a:t>Öğrenci-öğretim üyesi arasında kesintisiz iletişim</a:t>
            </a:r>
          </a:p>
          <a:p>
            <a:pPr marL="285750" indent="-285750">
              <a:spcBef>
                <a:spcPts val="600"/>
              </a:spcBef>
              <a:spcAft>
                <a:spcPts val="600"/>
              </a:spcAft>
              <a:buFont typeface="Wingdings" panose="05000000000000000000" pitchFamily="2" charset="2"/>
              <a:buChar char="ü"/>
            </a:pPr>
            <a:r>
              <a:rPr lang="tr-TR" sz="1600" dirty="0"/>
              <a:t>İkinci ve üçüncü yabancı dil öğrenme olanağı (İspanyolca/ İtalyanca/Almanca)</a:t>
            </a:r>
          </a:p>
          <a:p>
            <a:pPr marL="285750" indent="-285750">
              <a:spcBef>
                <a:spcPts val="600"/>
              </a:spcBef>
              <a:spcAft>
                <a:spcPts val="600"/>
              </a:spcAft>
              <a:buFont typeface="Wingdings" panose="05000000000000000000" pitchFamily="2" charset="2"/>
              <a:buChar char="ü"/>
            </a:pPr>
            <a:r>
              <a:rPr lang="tr-TR" sz="1600" dirty="0"/>
              <a:t>Erasmus</a:t>
            </a:r>
            <a:r>
              <a:rPr lang="tr-TR" sz="2000" dirty="0"/>
              <a:t>+</a:t>
            </a:r>
            <a:r>
              <a:rPr lang="tr-TR" sz="1600" dirty="0"/>
              <a:t> öğrenci değişim programı ile hibe alarak Avrupa’da eğitim</a:t>
            </a:r>
          </a:p>
          <a:p>
            <a:pPr marL="285750" indent="-285750">
              <a:spcBef>
                <a:spcPts val="600"/>
              </a:spcBef>
              <a:spcAft>
                <a:spcPts val="600"/>
              </a:spcAft>
              <a:buFont typeface="Wingdings" panose="05000000000000000000" pitchFamily="2" charset="2"/>
              <a:buChar char="ü"/>
            </a:pPr>
            <a:r>
              <a:rPr lang="tr-TR" sz="1600" dirty="0"/>
              <a:t>Dil, Edebiyat ve çeviriyle ilgili güncel konuların ele alındığı seminer ve çalıştaylar</a:t>
            </a:r>
          </a:p>
          <a:p>
            <a:pPr marL="285750" indent="-285750">
              <a:spcBef>
                <a:spcPts val="600"/>
              </a:spcBef>
              <a:spcAft>
                <a:spcPts val="600"/>
              </a:spcAft>
              <a:buFont typeface="Wingdings" panose="05000000000000000000" pitchFamily="2" charset="2"/>
              <a:buChar char="ü"/>
            </a:pPr>
            <a:r>
              <a:rPr lang="tr-TR" sz="1600" dirty="0"/>
              <a:t>Çift anadal ve </a:t>
            </a:r>
            <a:r>
              <a:rPr lang="tr-TR" sz="1600" dirty="0" err="1"/>
              <a:t>yandal</a:t>
            </a:r>
            <a:r>
              <a:rPr lang="tr-TR" sz="1600" dirty="0"/>
              <a:t> olanakları</a:t>
            </a:r>
          </a:p>
          <a:p>
            <a:pPr marL="285750" indent="-285750">
              <a:spcBef>
                <a:spcPts val="600"/>
              </a:spcBef>
              <a:spcAft>
                <a:spcPts val="600"/>
              </a:spcAft>
              <a:buFont typeface="Wingdings" panose="05000000000000000000" pitchFamily="2" charset="2"/>
              <a:buChar char="ü"/>
            </a:pPr>
            <a:r>
              <a:rPr lang="tr-TR" sz="1600" dirty="0"/>
              <a:t>Öğretim üyelerinin danışmanlığında proje ve  kulüp etkinlikleri</a:t>
            </a:r>
          </a:p>
        </p:txBody>
      </p:sp>
      <p:sp>
        <p:nvSpPr>
          <p:cNvPr id="17" name="Metin kutusu 16">
            <a:extLst>
              <a:ext uri="{FF2B5EF4-FFF2-40B4-BE49-F238E27FC236}">
                <a16:creationId xmlns:a16="http://schemas.microsoft.com/office/drawing/2014/main" id="{552F70E2-1226-40A4-865E-5022F48E4251}"/>
              </a:ext>
            </a:extLst>
          </p:cNvPr>
          <p:cNvSpPr txBox="1"/>
          <p:nvPr/>
        </p:nvSpPr>
        <p:spPr>
          <a:xfrm>
            <a:off x="306140" y="5103778"/>
            <a:ext cx="2160240" cy="2062103"/>
          </a:xfrm>
          <a:prstGeom prst="rect">
            <a:avLst/>
          </a:prstGeom>
          <a:noFill/>
        </p:spPr>
        <p:txBody>
          <a:bodyPr wrap="square" rtlCol="0">
            <a:spAutoFit/>
          </a:bodyPr>
          <a:lstStyle/>
          <a:p>
            <a:pPr marL="285750" indent="-285750">
              <a:buFont typeface="Wingdings" panose="05000000000000000000" pitchFamily="2" charset="2"/>
              <a:buChar char="ü"/>
            </a:pPr>
            <a:r>
              <a:rPr lang="tr-TR" sz="1600" dirty="0"/>
              <a:t>Tüm gün öğrenci kullanımına açık, tam donanımlı simültane çeviri kabini bulunan laboratuvarımızda gerçek çalışma ortamı deneyimi</a:t>
            </a:r>
          </a:p>
        </p:txBody>
      </p:sp>
      <p:pic>
        <p:nvPicPr>
          <p:cNvPr id="21" name="Resim 20" descr="C:\Users\umit.ture.YENIYUZYIL\Documents\BÖLÜM\Lab Fotolar\IMAG1600.jpg">
            <a:extLst>
              <a:ext uri="{FF2B5EF4-FFF2-40B4-BE49-F238E27FC236}">
                <a16:creationId xmlns:a16="http://schemas.microsoft.com/office/drawing/2014/main" id="{4611F7F4-CC02-4284-BB6D-98C6E80DB471}"/>
              </a:ext>
            </a:extLst>
          </p:cNvPr>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35226" y="5364158"/>
            <a:ext cx="2451434" cy="1340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Metin kutusu 17">
            <a:extLst>
              <a:ext uri="{FF2B5EF4-FFF2-40B4-BE49-F238E27FC236}">
                <a16:creationId xmlns:a16="http://schemas.microsoft.com/office/drawing/2014/main" id="{56B4CD83-8241-4046-A669-265FFB2DEA08}"/>
              </a:ext>
            </a:extLst>
          </p:cNvPr>
          <p:cNvSpPr txBox="1"/>
          <p:nvPr/>
        </p:nvSpPr>
        <p:spPr>
          <a:xfrm>
            <a:off x="5706740" y="1734819"/>
            <a:ext cx="4536504" cy="1877437"/>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ü"/>
            </a:pPr>
            <a:r>
              <a:rPr lang="tr-TR" sz="1600" dirty="0" err="1"/>
              <a:t>Sektörel</a:t>
            </a:r>
            <a:r>
              <a:rPr lang="tr-TR" sz="1600" dirty="0"/>
              <a:t> ihtiyaçlar doğrultusunda hazırlanmış ders programı</a:t>
            </a:r>
          </a:p>
          <a:p>
            <a:pPr marL="285750" indent="-285750">
              <a:spcBef>
                <a:spcPts val="600"/>
              </a:spcBef>
              <a:spcAft>
                <a:spcPts val="600"/>
              </a:spcAft>
              <a:buFont typeface="Wingdings" panose="05000000000000000000" pitchFamily="2" charset="2"/>
              <a:buChar char="ü"/>
            </a:pPr>
            <a:r>
              <a:rPr lang="tr-TR" sz="1600" dirty="0"/>
              <a:t>Yenilikçi ve özgün alan seçmeli dersleri</a:t>
            </a:r>
          </a:p>
          <a:p>
            <a:pPr marL="285750" lvl="0" indent="-285750">
              <a:spcBef>
                <a:spcPts val="600"/>
              </a:spcBef>
              <a:spcAft>
                <a:spcPts val="600"/>
              </a:spcAft>
              <a:buFont typeface="Wingdings" panose="05000000000000000000" pitchFamily="2" charset="2"/>
              <a:buChar char="ü"/>
            </a:pPr>
            <a:r>
              <a:rPr lang="tr-TR" sz="1600" dirty="0"/>
              <a:t>Üniversitenin diğer fakülte ve bölümlerinden, kültürel ve entelektüel gelişmeye katkı sağlayacak çeşitli dersleri alma olanağı</a:t>
            </a:r>
          </a:p>
        </p:txBody>
      </p:sp>
      <p:sp>
        <p:nvSpPr>
          <p:cNvPr id="20" name="Metin kutusu 19">
            <a:extLst>
              <a:ext uri="{FF2B5EF4-FFF2-40B4-BE49-F238E27FC236}">
                <a16:creationId xmlns:a16="http://schemas.microsoft.com/office/drawing/2014/main" id="{315A486A-A016-436C-A80D-6E3CF82A515E}"/>
              </a:ext>
            </a:extLst>
          </p:cNvPr>
          <p:cNvSpPr txBox="1"/>
          <p:nvPr/>
        </p:nvSpPr>
        <p:spPr>
          <a:xfrm>
            <a:off x="5720662" y="520602"/>
            <a:ext cx="1728190" cy="1077218"/>
          </a:xfrm>
          <a:prstGeom prst="rect">
            <a:avLst/>
          </a:prstGeom>
          <a:noFill/>
        </p:spPr>
        <p:txBody>
          <a:bodyPr wrap="square" rtlCol="0">
            <a:spAutoFit/>
          </a:bodyPr>
          <a:lstStyle/>
          <a:p>
            <a:pPr marL="285750" indent="-285750">
              <a:buFont typeface="Wingdings" panose="05000000000000000000" pitchFamily="2" charset="2"/>
              <a:buChar char="ü"/>
            </a:pPr>
            <a:r>
              <a:rPr lang="tr-TR" sz="1600" dirty="0" err="1"/>
              <a:t>Yayınevlerinde,çeviri</a:t>
            </a:r>
            <a:r>
              <a:rPr lang="tr-TR" sz="1600" dirty="0"/>
              <a:t> bürolarında staj olanağı</a:t>
            </a:r>
          </a:p>
        </p:txBody>
      </p:sp>
      <p:pic>
        <p:nvPicPr>
          <p:cNvPr id="2056" name="Picture 8" descr="Ã§eviri bÃ¼rosu ile ilgili gÃ¶rsel sonucu">
            <a:extLst>
              <a:ext uri="{FF2B5EF4-FFF2-40B4-BE49-F238E27FC236}">
                <a16:creationId xmlns:a16="http://schemas.microsoft.com/office/drawing/2014/main" id="{6E747B17-C1F0-4B62-9B2D-D04E4680B4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746" y="324403"/>
            <a:ext cx="2794392" cy="141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Metin kutusu 21">
            <a:extLst>
              <a:ext uri="{FF2B5EF4-FFF2-40B4-BE49-F238E27FC236}">
                <a16:creationId xmlns:a16="http://schemas.microsoft.com/office/drawing/2014/main" id="{4DCF7373-C046-4709-A291-16C2D6E6B747}"/>
              </a:ext>
            </a:extLst>
          </p:cNvPr>
          <p:cNvSpPr txBox="1"/>
          <p:nvPr/>
        </p:nvSpPr>
        <p:spPr>
          <a:xfrm>
            <a:off x="5685177" y="3641196"/>
            <a:ext cx="4608695" cy="584775"/>
          </a:xfrm>
          <a:prstGeom prst="rect">
            <a:avLst/>
          </a:prstGeom>
          <a:noFill/>
        </p:spPr>
        <p:txBody>
          <a:bodyPr wrap="square" rtlCol="0">
            <a:spAutoFit/>
          </a:bodyPr>
          <a:lstStyle/>
          <a:p>
            <a:pPr algn="ctr"/>
            <a:r>
              <a:rPr lang="tr-TR" sz="1600" b="1" dirty="0"/>
              <a:t>Bu Bölümlerden Mezun Olanlar Hangi Sektörlerde Çalışabilirler?</a:t>
            </a:r>
          </a:p>
        </p:txBody>
      </p:sp>
      <p:sp>
        <p:nvSpPr>
          <p:cNvPr id="23" name="Metin kutusu 22">
            <a:extLst>
              <a:ext uri="{FF2B5EF4-FFF2-40B4-BE49-F238E27FC236}">
                <a16:creationId xmlns:a16="http://schemas.microsoft.com/office/drawing/2014/main" id="{45296E13-328A-4C27-AAB0-4BD553E028A5}"/>
              </a:ext>
            </a:extLst>
          </p:cNvPr>
          <p:cNvSpPr txBox="1"/>
          <p:nvPr/>
        </p:nvSpPr>
        <p:spPr>
          <a:xfrm>
            <a:off x="5647035" y="4251381"/>
            <a:ext cx="4632532" cy="3154710"/>
          </a:xfrm>
          <a:prstGeom prst="rect">
            <a:avLst/>
          </a:prstGeom>
          <a:noFill/>
        </p:spPr>
        <p:txBody>
          <a:bodyPr wrap="square" numCol="2" rtlCol="0">
            <a:spAutoFit/>
          </a:bodyPr>
          <a:lstStyle/>
          <a:p>
            <a:pPr marL="285750" indent="-285750">
              <a:spcBef>
                <a:spcPts val="600"/>
              </a:spcBef>
              <a:buFont typeface="Wingdings" panose="05000000000000000000" pitchFamily="2" charset="2"/>
              <a:buChar char="ü"/>
            </a:pPr>
            <a:r>
              <a:rPr lang="tr-TR" sz="1400" b="0" i="0" dirty="0">
                <a:solidFill>
                  <a:srgbClr val="333333"/>
                </a:solidFill>
                <a:effectLst/>
                <a:latin typeface="+mj-lt"/>
              </a:rPr>
              <a:t>Yayınevleri</a:t>
            </a:r>
            <a:endParaRPr lang="tr-TR" sz="1400" dirty="0">
              <a:latin typeface="+mj-lt"/>
            </a:endParaRPr>
          </a:p>
          <a:p>
            <a:pPr marL="285750" indent="-285750">
              <a:spcBef>
                <a:spcPts val="600"/>
              </a:spcBef>
              <a:buFont typeface="Wingdings" panose="05000000000000000000" pitchFamily="2" charset="2"/>
              <a:buChar char="ü"/>
            </a:pPr>
            <a:r>
              <a:rPr lang="tr-TR" sz="1400" b="0" i="0" dirty="0">
                <a:solidFill>
                  <a:srgbClr val="333333"/>
                </a:solidFill>
                <a:effectLst/>
                <a:latin typeface="+mj-lt"/>
              </a:rPr>
              <a:t>Çeviri şirketleri </a:t>
            </a:r>
            <a:endParaRPr lang="tr-TR" sz="1400" dirty="0">
              <a:latin typeface="+mj-lt"/>
            </a:endParaRPr>
          </a:p>
          <a:p>
            <a:pPr marL="285750" indent="-285750">
              <a:spcBef>
                <a:spcPts val="600"/>
              </a:spcBef>
              <a:buFont typeface="Wingdings" panose="05000000000000000000" pitchFamily="2" charset="2"/>
              <a:buChar char="ü"/>
            </a:pPr>
            <a:r>
              <a:rPr lang="tr-TR" sz="1400" dirty="0">
                <a:latin typeface="+mj-lt"/>
              </a:rPr>
              <a:t>Bakanlıklar ve çeşitli devlet kurumları</a:t>
            </a:r>
          </a:p>
          <a:p>
            <a:pPr marL="285750" indent="-285750">
              <a:spcBef>
                <a:spcPts val="600"/>
              </a:spcBef>
              <a:buFont typeface="Wingdings" panose="05000000000000000000" pitchFamily="2" charset="2"/>
              <a:buChar char="ü"/>
            </a:pPr>
            <a:r>
              <a:rPr lang="tr-TR" sz="1400" b="0" i="0" dirty="0">
                <a:solidFill>
                  <a:srgbClr val="333333"/>
                </a:solidFill>
                <a:effectLst/>
                <a:latin typeface="+mj-lt"/>
              </a:rPr>
              <a:t>Görsel ve yazılı medya kuruluşları </a:t>
            </a:r>
          </a:p>
          <a:p>
            <a:pPr marL="285750" indent="-285750">
              <a:spcBef>
                <a:spcPts val="600"/>
              </a:spcBef>
              <a:buFont typeface="Wingdings" panose="05000000000000000000" pitchFamily="2" charset="2"/>
              <a:buChar char="ü"/>
            </a:pPr>
            <a:r>
              <a:rPr lang="tr-TR" sz="1400" b="0" i="0" dirty="0">
                <a:solidFill>
                  <a:srgbClr val="333333"/>
                </a:solidFill>
                <a:effectLst/>
                <a:latin typeface="+mj-lt"/>
              </a:rPr>
              <a:t>Turizm sektörü</a:t>
            </a:r>
          </a:p>
          <a:p>
            <a:pPr marL="285750" indent="-285750">
              <a:spcBef>
                <a:spcPts val="600"/>
              </a:spcBef>
              <a:buFont typeface="Wingdings" panose="05000000000000000000" pitchFamily="2" charset="2"/>
              <a:buChar char="ü"/>
            </a:pPr>
            <a:r>
              <a:rPr lang="tr-TR" sz="1400" dirty="0">
                <a:solidFill>
                  <a:srgbClr val="333333"/>
                </a:solidFill>
                <a:latin typeface="+mj-lt"/>
              </a:rPr>
              <a:t>Havayolu şirketleri</a:t>
            </a:r>
            <a:endParaRPr lang="tr-TR" sz="1400" b="0" i="0" dirty="0">
              <a:solidFill>
                <a:srgbClr val="333333"/>
              </a:solidFill>
              <a:effectLst/>
              <a:latin typeface="+mj-lt"/>
            </a:endParaRPr>
          </a:p>
          <a:p>
            <a:pPr marL="285750" indent="-285750">
              <a:spcBef>
                <a:spcPts val="600"/>
              </a:spcBef>
              <a:buFont typeface="Wingdings" panose="05000000000000000000" pitchFamily="2" charset="2"/>
              <a:buChar char="ü"/>
            </a:pPr>
            <a:r>
              <a:rPr lang="tr-TR" sz="1400" b="0" i="0" dirty="0">
                <a:solidFill>
                  <a:srgbClr val="333333"/>
                </a:solidFill>
                <a:effectLst/>
                <a:latin typeface="+mj-lt"/>
              </a:rPr>
              <a:t>Üniversiteler</a:t>
            </a:r>
          </a:p>
          <a:p>
            <a:pPr marL="285750" indent="-285750">
              <a:spcBef>
                <a:spcPts val="600"/>
              </a:spcBef>
              <a:buFont typeface="Wingdings" panose="05000000000000000000" pitchFamily="2" charset="2"/>
              <a:buChar char="ü"/>
            </a:pPr>
            <a:r>
              <a:rPr lang="tr-TR" sz="1400" b="0" i="0" dirty="0">
                <a:solidFill>
                  <a:srgbClr val="333333"/>
                </a:solidFill>
                <a:effectLst/>
                <a:latin typeface="+mj-lt"/>
              </a:rPr>
              <a:t>Bankalar</a:t>
            </a:r>
          </a:p>
          <a:p>
            <a:pPr marL="285750" indent="-285750">
              <a:spcBef>
                <a:spcPts val="600"/>
              </a:spcBef>
              <a:buFont typeface="Wingdings" panose="05000000000000000000" pitchFamily="2" charset="2"/>
              <a:buChar char="ü"/>
            </a:pPr>
            <a:endParaRPr lang="tr-TR" sz="1400" b="0" i="0" dirty="0">
              <a:solidFill>
                <a:srgbClr val="333333"/>
              </a:solidFill>
              <a:effectLst/>
              <a:latin typeface="+mj-lt"/>
            </a:endParaRPr>
          </a:p>
          <a:p>
            <a:pPr marL="342900" lvl="0" indent="-342900">
              <a:spcBef>
                <a:spcPts val="600"/>
              </a:spcBef>
              <a:buFont typeface="Wingdings" panose="05000000000000000000" pitchFamily="2" charset="2"/>
              <a:buChar char="ü"/>
            </a:pPr>
            <a:r>
              <a:rPr lang="tr-TR" sz="1400" dirty="0"/>
              <a:t>Noterler </a:t>
            </a:r>
          </a:p>
          <a:p>
            <a:pPr marL="342900" lvl="0" indent="-342900">
              <a:spcBef>
                <a:spcPts val="600"/>
              </a:spcBef>
              <a:buFont typeface="Wingdings" panose="05000000000000000000" pitchFamily="2" charset="2"/>
              <a:buChar char="ü"/>
            </a:pPr>
            <a:r>
              <a:rPr lang="tr-TR" sz="1400" dirty="0"/>
              <a:t>TV kanalları</a:t>
            </a:r>
          </a:p>
          <a:p>
            <a:pPr marL="342900" lvl="0" indent="-342900">
              <a:spcBef>
                <a:spcPts val="600"/>
              </a:spcBef>
              <a:buFont typeface="Wingdings" panose="05000000000000000000" pitchFamily="2" charset="2"/>
              <a:buChar char="ü"/>
            </a:pPr>
            <a:r>
              <a:rPr lang="tr-TR" sz="1400" dirty="0"/>
              <a:t>Uluslararası kuruluşlar</a:t>
            </a:r>
          </a:p>
          <a:p>
            <a:pPr marL="342900" lvl="0" indent="-342900">
              <a:spcBef>
                <a:spcPts val="600"/>
              </a:spcBef>
              <a:buFont typeface="Wingdings" panose="05000000000000000000" pitchFamily="2" charset="2"/>
              <a:buChar char="ü"/>
            </a:pPr>
            <a:r>
              <a:rPr lang="tr-TR" sz="1400" dirty="0"/>
              <a:t>Sivil toplum kuruluşları</a:t>
            </a:r>
          </a:p>
          <a:p>
            <a:pPr>
              <a:spcBef>
                <a:spcPts val="600"/>
              </a:spcBef>
              <a:spcAft>
                <a:spcPts val="600"/>
              </a:spcAft>
            </a:pPr>
            <a:endParaRPr lang="tr-TR" sz="1400" b="0" i="0" dirty="0">
              <a:solidFill>
                <a:srgbClr val="333333"/>
              </a:solidFill>
              <a:effectLst/>
              <a:latin typeface="+mj-lt"/>
            </a:endParaRPr>
          </a:p>
        </p:txBody>
      </p:sp>
      <p:pic>
        <p:nvPicPr>
          <p:cNvPr id="5" name="Resim 4" descr="insan yüzü, giyim, kişi, şahıs, gülümsemek, gülüş içeren bir resim&#10;&#10;Açıklama otomatik olarak oluşturuldu">
            <a:extLst>
              <a:ext uri="{FF2B5EF4-FFF2-40B4-BE49-F238E27FC236}">
                <a16:creationId xmlns:a16="http://schemas.microsoft.com/office/drawing/2014/main" id="{C896E715-25E9-3146-C342-BF818E67AE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7056" y="5634411"/>
            <a:ext cx="2607403" cy="1466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918625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232</Words>
  <Application>Microsoft Macintosh PowerPoint</Application>
  <PresentationFormat>Özel</PresentationFormat>
  <Paragraphs>37</Paragraphs>
  <Slides>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vt:i4>
      </vt:variant>
    </vt:vector>
  </HeadingPairs>
  <TitlesOfParts>
    <vt:vector size="7" baseType="lpstr">
      <vt:lpstr>Arial</vt:lpstr>
      <vt:lpstr>Calibri</vt:lpstr>
      <vt:lpstr>Times New Roman</vt:lpstr>
      <vt:lpstr>Wingdings</vt:lpstr>
      <vt:lpstr>Ofis Teması</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Sibel YILMAZ</dc:creator>
  <cp:lastModifiedBy>Cihan ÜNLÜ</cp:lastModifiedBy>
  <cp:revision>56</cp:revision>
  <cp:lastPrinted>2018-06-28T08:00:50Z</cp:lastPrinted>
  <dcterms:created xsi:type="dcterms:W3CDTF">2018-06-28T06:52:28Z</dcterms:created>
  <dcterms:modified xsi:type="dcterms:W3CDTF">2025-07-03T09:49:46Z</dcterms:modified>
</cp:coreProperties>
</file>